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embeddedFontLst>
    <p:embeddedFont>
      <p:font typeface="Arimo" panose="020B0604020202020204" charset="0"/>
      <p:regular r:id="rId31"/>
    </p:embeddedFont>
    <p:embeddedFont>
      <p:font typeface="Aurora" panose="020B0604020202020204" charset="0"/>
      <p:regular r:id="rId32"/>
    </p:embeddedFont>
    <p:embeddedFont>
      <p:font typeface="Open Sans" panose="020B0606030504020204" pitchFamily="34" charset="0"/>
      <p:regular r:id="rId33"/>
    </p:embeddedFont>
    <p:embeddedFont>
      <p:font typeface="Open Sans Bold" panose="020B0806030504020204" charset="0"/>
      <p:regular r:id="rId34"/>
    </p:embeddedFont>
    <p:embeddedFont>
      <p:font typeface="Roboto" panose="02000000000000000000" pitchFamily="2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97" d="100"/>
          <a:sy n="97" d="100"/>
        </p:scale>
        <p:origin x="7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‹N°›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 nuance : une mesure de sécurité doit identifier un risque qu'elle corrige, un impact pour les utilisateurs métier, et doit être validée par un membre de la direction.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Pensez vous être meilleur que cette personne ?</a:t>
            </a:r>
          </a:p>
          <a:p>
            <a:r>
              <a:rPr lang="en-US"/>
              <a:t>Que votre infrastructure est plus résiliente et sécurisée 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protection : formation / communication aux salariés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Protection : MFA, contrôle des mdp, 1 mdp / service, interdire les connexions tierces (comme avec Google, Facebook, etc.)</a:t>
            </a:r>
          </a:p>
          <a:p>
            <a:endParaRPr lang="en-US"/>
          </a:p>
          <a:p>
            <a:r>
              <a:rPr lang="en-US"/>
              <a:t>--&gt; prendre en compte qu'on ne contrôle pas tout ça, notamment lorsque le salarié est chez lui.</a:t>
            </a:r>
          </a:p>
          <a:p>
            <a:endParaRPr lang="en-US"/>
          </a:p>
          <a:p>
            <a:r>
              <a:rPr lang="en-US"/>
              <a:t>Image source : https://www.zdnet.fr/blogs/watch-it/les-erreurs-de-cybersecurite-que-lon-fait-presque-tous-392339.htm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Protection, AV, EDR, XDR, DLP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Protection, AV, EDR, XDR, DLP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Pas de définition types, plusieurs référentiels.</a:t>
            </a:r>
          </a:p>
          <a:p>
            <a:r>
              <a:rPr lang="en-US"/>
              <a:t>--&gt; Chaque entreprises doit définir des scénarii.</a:t>
            </a:r>
          </a:p>
          <a:p>
            <a:endParaRPr lang="en-US"/>
          </a:p>
          <a:p>
            <a:r>
              <a:rPr lang="en-US"/>
              <a:t>A l'inverse de certaines autres crises (compta par exemple) ca impactera de très nombreux/tous les services.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 l'inverse d'une crise type "problème facturation", on voit bien la multitude d'acteurs internes et externes possibles.</a:t>
            </a:r>
          </a:p>
          <a:p>
            <a:endParaRPr lang="en-US"/>
          </a:p>
          <a:p>
            <a:r>
              <a:rPr lang="en-US"/>
              <a:t>On pourrait ajouté : des politiques locaux, les clients, etc.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Direction --&gt; décide des actions prioritaires, métiers de l'entreprise</a:t>
            </a:r>
          </a:p>
          <a:p>
            <a:endParaRPr lang="en-US"/>
          </a:p>
          <a:p>
            <a:r>
              <a:rPr lang="en-US"/>
              <a:t>Ops --&gt; Identifie, corrige le vecteur d'attaque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Analyse de risque --&gt; identifiés actifs importants, risque, mesures de protections possibles</a:t>
            </a:r>
          </a:p>
          <a:p>
            <a:endParaRPr lang="en-US"/>
          </a:p>
          <a:p>
            <a:r>
              <a:rPr lang="en-US"/>
              <a:t>audit --&gt; internes/externe, vérifier si les mesures sont efficaces. Auditer les partenaires (ESN par exemple).</a:t>
            </a:r>
          </a:p>
          <a:p>
            <a:endParaRPr lang="en-US"/>
          </a:p>
          <a:p>
            <a:r>
              <a:rPr lang="en-US"/>
              <a:t>Processus / doc : plus facile en cas de réinstallation, communication interne/externe, permet de s'assurer que les analyses de risques sont prises en compte, etc.</a:t>
            </a:r>
          </a:p>
          <a:p>
            <a:r>
              <a:rPr lang="en-US"/>
              <a:t>Ex : processus de mise à jour, PSSI, etc.</a:t>
            </a:r>
          </a:p>
          <a:p>
            <a:r>
              <a:rPr lang="en-US"/>
              <a:t>--&gt; prendre l'exemple du service facturation. S'il faut le restaurer, est-ce qu'on sais l'ordre d'installation des outils, les acteurs, etc.</a:t>
            </a:r>
          </a:p>
          <a:p>
            <a:endParaRPr lang="en-US"/>
          </a:p>
          <a:p>
            <a:r>
              <a:rPr lang="en-US"/>
              <a:t>exercice sur table : vérifier que les processus sont connus, fonctionnels. Test les connaisances/compétences des personnels</a:t>
            </a:r>
          </a:p>
          <a:p>
            <a:endParaRPr lang="en-US"/>
          </a:p>
          <a:p>
            <a:r>
              <a:rPr lang="en-US"/>
              <a:t>Formations : former le personnel, avoir une équipe de sécurité, avoir des personnels formé au premiers gestes (comme pour la sécurité physique).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AV -&gt; AV managé -&gt; EDR &gt; EDR + IDS/IPS -&gt; XDR</a:t>
            </a:r>
          </a:p>
          <a:p>
            <a:r>
              <a:rPr lang="en-US"/>
              <a:t>DLP -&gt; Evite la fuite de données</a:t>
            </a:r>
          </a:p>
          <a:p>
            <a:endParaRPr lang="en-US"/>
          </a:p>
          <a:p>
            <a:r>
              <a:rPr lang="en-US"/>
              <a:t>Tout ça a un coût 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 nuance : on passe de "ferme" à "plus de risque de fermeture", les pourcentages évoluent, la durée aussi, la cause aussi.</a:t>
            </a:r>
          </a:p>
          <a:p>
            <a:endParaRPr lang="en-US"/>
          </a:p>
          <a:p>
            <a:r>
              <a:rPr lang="en-US"/>
              <a:t>Source 1 https://staysafeonline.org/news-press/press-release/national-cyber-security-alliance-statement-regarding-incorrect-small-business-statistic/?trk=public_post_comment-text</a:t>
            </a:r>
          </a:p>
          <a:p>
            <a:endParaRPr lang="en-US"/>
          </a:p>
          <a:p>
            <a:r>
              <a:rPr lang="en-US"/>
              <a:t>Source 2:</a:t>
            </a:r>
          </a:p>
          <a:p>
            <a:r>
              <a:rPr lang="en-US"/>
              <a:t>LemagIt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Toutes les vulnérabilités n'ont pas le même impact.</a:t>
            </a:r>
          </a:p>
          <a:p>
            <a:endParaRPr lang="en-US"/>
          </a:p>
          <a:p>
            <a:r>
              <a:rPr lang="en-US"/>
              <a:t>All vulnérabilité : peut porter sur l'analyse de fonctionnement papier.</a:t>
            </a:r>
          </a:p>
          <a:p>
            <a:endParaRPr lang="en-US"/>
          </a:p>
          <a:p>
            <a:r>
              <a:rPr lang="en-US"/>
              <a:t>Avec POC : on a montrer que la vulnérabilité n'est pas que sur le papier</a:t>
            </a:r>
          </a:p>
          <a:p>
            <a:endParaRPr lang="en-US"/>
          </a:p>
          <a:p>
            <a:r>
              <a:rPr lang="en-US"/>
              <a:t>POC Weaponized : Le but d'un exploit "weaponized" est de permettre une exploitation facile et rapide de la vulnérabilité par des attaquants. Il est conçu pour être utilisé directement, sans nécessiter de modifications supplémentaires.</a:t>
            </a:r>
          </a:p>
          <a:p>
            <a:endParaRPr lang="en-US"/>
          </a:p>
          <a:p>
            <a:r>
              <a:rPr lang="en-US"/>
              <a:t>CISA / Not CISA : vulnérabilité dont il existe des preuves d'exploitations lors d'attaque.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Source : https://blog.qualys.com/vulnerabilities-threat-research/2023/12/19/2023-threat-landscape-year-in-review-part-one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L'augmentation du nombre de signalements de ransomwares sur l'année 2023 est de 31 % par rapport à l'année précédente.</a:t>
            </a:r>
          </a:p>
          <a:p>
            <a:endParaRPr lang="en-US"/>
          </a:p>
          <a:p>
            <a:r>
              <a:rPr lang="en-US"/>
              <a:t>251 jours ouvrés sur 2023.</a:t>
            </a:r>
          </a:p>
          <a:p>
            <a:r>
              <a:rPr lang="en-US"/>
              <a:t>Un peu plus de 1.5j entre deux signalements.</a:t>
            </a:r>
          </a:p>
          <a:p>
            <a:endParaRPr lang="en-US"/>
          </a:p>
          <a:p>
            <a:r>
              <a:rPr lang="en-US"/>
              <a:t>A prendre en compte :</a:t>
            </a:r>
          </a:p>
          <a:p>
            <a:r>
              <a:rPr lang="en-US"/>
              <a:t>- ce sont des signalements. Rien n'oblige a faire un signalement (même si fortement conseillé) ceux qui veux dire qu'on qu'une partie des informations.</a:t>
            </a:r>
          </a:p>
          <a:p>
            <a:r>
              <a:rPr lang="en-US"/>
              <a:t>- Il y a un délai entre la compromission du système et la détection de l'attaque (voir diapo suivant).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 délai entre la compromission et la détection varie très fortement (presque x2) en fonction des secteurs.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Même s'il y a des disparité entre secteurs et pays, on reste tout de même à minimum 100 jours avant une détection. Trois mois.</a:t>
            </a:r>
          </a:p>
          <a:p>
            <a:r>
              <a:rPr lang="en-US"/>
              <a:t>--&gt; Exemple vécu, l'ANSSI (agence fr) nous à prévenu en septembre pour une fuite datant de juin.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Certaines réglementation impose 1 mois maximum sur des criticals, pourtant on voit bien qu'en général on patch entre 3 mois et 6 mois.</a:t>
            </a:r>
          </a:p>
          <a:p>
            <a:endParaRPr lang="en-US"/>
          </a:p>
          <a:p>
            <a:r>
              <a:rPr lang="en-US"/>
              <a:t>source :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Diversification des cibles :</a:t>
            </a:r>
          </a:p>
          <a:p>
            <a:r>
              <a:rPr lang="en-US"/>
              <a:t>Il est important de noter que les TPE/PME/ETI représentent une part significative des cibles, pas seulement les entreprises du CAC40.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Expliquer les tableaux (cve = identifiant unique, editeur = vendeur, cvss = note sur 10, récence).</a:t>
            </a:r>
          </a:p>
          <a:p>
            <a:endParaRPr lang="en-US"/>
          </a:p>
          <a:p>
            <a:r>
              <a:rPr lang="en-US"/>
              <a:t>Avis = Les avis sont des documents faisant état de vulnérabilités et des moyens de s'en prémunir</a:t>
            </a:r>
          </a:p>
          <a:p>
            <a:r>
              <a:rPr lang="en-US"/>
              <a:t>Alerte : Les alertes sont des documents destinés à prévenir d'un danger immédiat</a:t>
            </a:r>
          </a:p>
          <a:p>
            <a:endParaRPr lang="en-US"/>
          </a:p>
          <a:p>
            <a:r>
              <a:rPr lang="en-US"/>
              <a:t>--&gt; Ce qui dénote que la sécurité a ses propres termes, qu'il faut définir quels typologie d'alerte on veux suivre exactement.</a:t>
            </a:r>
          </a:p>
          <a:p>
            <a:endParaRPr lang="en-US"/>
          </a:p>
          <a:p>
            <a:r>
              <a:rPr lang="en-US"/>
              <a:t>Important : si présence de ces éditeurs dans votre Infra --&gt; potentiellement déjà corrompu si vous n'êtes pas assez réactif.</a:t>
            </a:r>
          </a:p>
          <a:p>
            <a:endParaRPr lang="en-US"/>
          </a:p>
          <a:p>
            <a:r>
              <a:rPr lang="en-US"/>
              <a:t>--&gt; Exemple vécu, une alerte le lundi matin, correction planifié le mardi matin. Le mardi a 09h00 le correctif était déployé par l'attaquant après compromission de l'équipement.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Protections possibles : formations des personnels, processus de signalement, MFA, test de phishing.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L'ordre est important, faire un test de phising sans permettre aux utilisateurs de faire des remontées peut être vu comme une sorte de piège.</a:t>
            </a:r>
          </a:p>
          <a:p>
            <a:endParaRPr lang="en-US"/>
          </a:p>
          <a:p>
            <a:r>
              <a:rPr lang="en-US"/>
              <a:t>Source : https://redcanary.com/threat-detection-report/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229887" y="3898210"/>
            <a:ext cx="16655764" cy="351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19"/>
              </a:lnSpc>
            </a:pPr>
            <a:r>
              <a:rPr lang="en-US" sz="8226" spc="304">
                <a:solidFill>
                  <a:srgbClr val="FFFFFF"/>
                </a:solidFill>
                <a:latin typeface="Aurora"/>
              </a:rPr>
              <a:t>CYBERCRIMINALITÉ ET MOYENS DE PROTECTION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375571"/>
            <a:ext cx="9861502" cy="88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82"/>
              </a:lnSpc>
            </a:pPr>
            <a:r>
              <a:rPr lang="en-US" sz="6304" spc="233">
                <a:solidFill>
                  <a:srgbClr val="FFFFFF"/>
                </a:solidFill>
                <a:latin typeface="Roboto"/>
              </a:rPr>
              <a:t>CAPEB - 07 juin 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69701" y="164093"/>
            <a:ext cx="9861502" cy="513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6"/>
              </a:lnSpc>
            </a:pPr>
            <a:r>
              <a:rPr lang="en-US" sz="3704" spc="137">
                <a:solidFill>
                  <a:srgbClr val="FFFFFF"/>
                </a:solidFill>
                <a:latin typeface="Roboto"/>
              </a:rPr>
              <a:t>Présenté par Julien GARCIA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9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4086" y="0"/>
            <a:ext cx="7163914" cy="10287000"/>
          </a:xfrm>
          <a:custGeom>
            <a:avLst/>
            <a:gdLst/>
            <a:ahLst/>
            <a:cxnLst/>
            <a:rect l="l" t="t" r="r" b="b"/>
            <a:pathLst>
              <a:path w="7163914" h="10287000">
                <a:moveTo>
                  <a:pt x="0" y="0"/>
                </a:moveTo>
                <a:lnTo>
                  <a:pt x="7163914" y="0"/>
                </a:lnTo>
                <a:lnTo>
                  <a:pt x="71639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105" r="-6528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28700" y="2289099"/>
            <a:ext cx="8477692" cy="5874057"/>
          </a:xfrm>
          <a:custGeom>
            <a:avLst/>
            <a:gdLst/>
            <a:ahLst/>
            <a:cxnLst/>
            <a:rect l="l" t="t" r="r" b="b"/>
            <a:pathLst>
              <a:path w="8477692" h="5874057">
                <a:moveTo>
                  <a:pt x="0" y="0"/>
                </a:moveTo>
                <a:lnTo>
                  <a:pt x="8477692" y="0"/>
                </a:lnTo>
                <a:lnTo>
                  <a:pt x="8477692" y="5874056"/>
                </a:lnTo>
                <a:lnTo>
                  <a:pt x="0" y="5874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28700" y="1218184"/>
            <a:ext cx="12247462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</a:pPr>
            <a:r>
              <a:rPr lang="en-US" sz="5000" spc="185">
                <a:solidFill>
                  <a:srgbClr val="FFFFFF"/>
                </a:solidFill>
                <a:latin typeface="Aurora"/>
              </a:rPr>
              <a:t>DÉLAIS DE MISE A JOUR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9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4086" y="0"/>
            <a:ext cx="7163914" cy="10287000"/>
          </a:xfrm>
          <a:custGeom>
            <a:avLst/>
            <a:gdLst/>
            <a:ahLst/>
            <a:cxnLst/>
            <a:rect l="l" t="t" r="r" b="b"/>
            <a:pathLst>
              <a:path w="7163914" h="10287000">
                <a:moveTo>
                  <a:pt x="0" y="0"/>
                </a:moveTo>
                <a:lnTo>
                  <a:pt x="7163914" y="0"/>
                </a:lnTo>
                <a:lnTo>
                  <a:pt x="71639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105" r="-6528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28700" y="3554114"/>
            <a:ext cx="9328720" cy="5704186"/>
          </a:xfrm>
          <a:custGeom>
            <a:avLst/>
            <a:gdLst/>
            <a:ahLst/>
            <a:cxnLst/>
            <a:rect l="l" t="t" r="r" b="b"/>
            <a:pathLst>
              <a:path w="9328720" h="5704186">
                <a:moveTo>
                  <a:pt x="0" y="0"/>
                </a:moveTo>
                <a:lnTo>
                  <a:pt x="9328720" y="0"/>
                </a:lnTo>
                <a:lnTo>
                  <a:pt x="9328720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28700" y="2456168"/>
            <a:ext cx="891203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0"/>
              </a:lnSpc>
              <a:spcBef>
                <a:spcPct val="0"/>
              </a:spcBef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Source : panaroma de la cybermenace 2023 - ANSSI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218184"/>
            <a:ext cx="1142119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</a:pPr>
            <a:r>
              <a:rPr lang="en-US" sz="5000" spc="185">
                <a:solidFill>
                  <a:srgbClr val="FFFFFF"/>
                </a:solidFill>
                <a:latin typeface="Aurora"/>
              </a:rPr>
              <a:t>VICTIMOLOGIE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9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4086" y="0"/>
            <a:ext cx="7163914" cy="10287000"/>
          </a:xfrm>
          <a:custGeom>
            <a:avLst/>
            <a:gdLst/>
            <a:ahLst/>
            <a:cxnLst/>
            <a:rect l="l" t="t" r="r" b="b"/>
            <a:pathLst>
              <a:path w="7163914" h="10287000">
                <a:moveTo>
                  <a:pt x="0" y="0"/>
                </a:moveTo>
                <a:lnTo>
                  <a:pt x="7163914" y="0"/>
                </a:lnTo>
                <a:lnTo>
                  <a:pt x="71639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105" r="-6528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727133" y="3432798"/>
            <a:ext cx="8416867" cy="5032307"/>
          </a:xfrm>
          <a:custGeom>
            <a:avLst/>
            <a:gdLst/>
            <a:ahLst/>
            <a:cxnLst/>
            <a:rect l="l" t="t" r="r" b="b"/>
            <a:pathLst>
              <a:path w="8416867" h="5032307">
                <a:moveTo>
                  <a:pt x="0" y="0"/>
                </a:moveTo>
                <a:lnTo>
                  <a:pt x="8416867" y="0"/>
                </a:lnTo>
                <a:lnTo>
                  <a:pt x="8416867" y="5032307"/>
                </a:lnTo>
                <a:lnTo>
                  <a:pt x="0" y="503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0255724" y="2934958"/>
            <a:ext cx="7289510" cy="6826684"/>
          </a:xfrm>
          <a:custGeom>
            <a:avLst/>
            <a:gdLst/>
            <a:ahLst/>
            <a:cxnLst/>
            <a:rect l="l" t="t" r="r" b="b"/>
            <a:pathLst>
              <a:path w="7289510" h="6826684">
                <a:moveTo>
                  <a:pt x="0" y="0"/>
                </a:moveTo>
                <a:lnTo>
                  <a:pt x="7289510" y="0"/>
                </a:lnTo>
                <a:lnTo>
                  <a:pt x="7289510" y="6826684"/>
                </a:lnTo>
                <a:lnTo>
                  <a:pt x="0" y="6826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1028700" y="2456168"/>
            <a:ext cx="891203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0"/>
              </a:lnSpc>
              <a:spcBef>
                <a:spcPct val="0"/>
              </a:spcBef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Source : panaroma de la cybermenace 2023 - ANSSI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218184"/>
            <a:ext cx="1142119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</a:pPr>
            <a:r>
              <a:rPr lang="en-US" sz="5000" spc="185">
                <a:solidFill>
                  <a:srgbClr val="FFFFFF"/>
                </a:solidFill>
                <a:latin typeface="Aurora"/>
              </a:rPr>
              <a:t>VULNERABILITES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985622" y="3644900"/>
            <a:ext cx="16316757" cy="293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99"/>
              </a:lnSpc>
            </a:pPr>
            <a:r>
              <a:rPr lang="en-US" sz="9999" spc="369">
                <a:solidFill>
                  <a:srgbClr val="FFFFFF"/>
                </a:solidFill>
                <a:latin typeface="Aurora"/>
              </a:rPr>
              <a:t>TOP 4 DES MENACES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9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4086" y="0"/>
            <a:ext cx="7163914" cy="10287000"/>
          </a:xfrm>
          <a:custGeom>
            <a:avLst/>
            <a:gdLst/>
            <a:ahLst/>
            <a:cxnLst/>
            <a:rect l="l" t="t" r="r" b="b"/>
            <a:pathLst>
              <a:path w="7163914" h="10287000">
                <a:moveTo>
                  <a:pt x="0" y="0"/>
                </a:moveTo>
                <a:lnTo>
                  <a:pt x="7163914" y="0"/>
                </a:lnTo>
                <a:lnTo>
                  <a:pt x="71639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105" r="-6528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028700" y="2456168"/>
            <a:ext cx="8912032" cy="751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Méthode : se faire passer pour un organisme (banque, service de facturation, etc.), un personnel important (directeur), en utilisant les logos et noms de ces entités.</a:t>
            </a:r>
          </a:p>
          <a:p>
            <a:pPr algn="just">
              <a:lnSpc>
                <a:spcPts val="3710"/>
              </a:lnSpc>
            </a:pPr>
            <a:endParaRPr lang="en-US" sz="3500" spc="129">
              <a:solidFill>
                <a:srgbClr val="FFFFFF"/>
              </a:solidFill>
              <a:latin typeface="Arimo"/>
            </a:endParaRPr>
          </a:p>
          <a:p>
            <a:pPr algn="just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Format : mail, SMS.</a:t>
            </a:r>
          </a:p>
          <a:p>
            <a:pPr algn="just">
              <a:lnSpc>
                <a:spcPts val="3710"/>
              </a:lnSpc>
            </a:pPr>
            <a:endParaRPr lang="en-US" sz="3500" spc="129">
              <a:solidFill>
                <a:srgbClr val="FFFFFF"/>
              </a:solidFill>
              <a:latin typeface="Arimo"/>
            </a:endParaRPr>
          </a:p>
          <a:p>
            <a:pPr algn="just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Méthode de compromission : cliquer sur un lien, scanner un QR Code, ouverture de fichiers.</a:t>
            </a:r>
          </a:p>
          <a:p>
            <a:pPr algn="just">
              <a:lnSpc>
                <a:spcPts val="3710"/>
              </a:lnSpc>
            </a:pPr>
            <a:endParaRPr lang="en-US" sz="3500" spc="129">
              <a:solidFill>
                <a:srgbClr val="FFFFFF"/>
              </a:solidFill>
              <a:latin typeface="Arimo"/>
            </a:endParaRPr>
          </a:p>
          <a:p>
            <a:pPr algn="just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À prendre en compte : l’arrivée de l’IA accessible rend l’attaque de plus en plus difficile à détecter.</a:t>
            </a:r>
          </a:p>
          <a:p>
            <a:pPr algn="just">
              <a:lnSpc>
                <a:spcPts val="3710"/>
              </a:lnSpc>
              <a:spcBef>
                <a:spcPct val="0"/>
              </a:spcBef>
            </a:pPr>
            <a:endParaRPr lang="en-US" sz="3500" spc="129">
              <a:solidFill>
                <a:srgbClr val="FFFFFF"/>
              </a:solidFill>
              <a:latin typeface="Arim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218184"/>
            <a:ext cx="1142119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</a:pPr>
            <a:r>
              <a:rPr lang="en-US" sz="5000" spc="185">
                <a:solidFill>
                  <a:srgbClr val="FFFFFF"/>
                </a:solidFill>
                <a:latin typeface="Aurora"/>
              </a:rPr>
              <a:t>LE PHISHING</a:t>
            </a:r>
          </a:p>
        </p:txBody>
      </p:sp>
      <p:sp>
        <p:nvSpPr>
          <p:cNvPr id="5" name="Freeform 5"/>
          <p:cNvSpPr/>
          <p:nvPr/>
        </p:nvSpPr>
        <p:spPr>
          <a:xfrm>
            <a:off x="11588399" y="2437118"/>
            <a:ext cx="6235288" cy="2960187"/>
          </a:xfrm>
          <a:custGeom>
            <a:avLst/>
            <a:gdLst/>
            <a:ahLst/>
            <a:cxnLst/>
            <a:rect l="l" t="t" r="r" b="b"/>
            <a:pathLst>
              <a:path w="6235288" h="2960187">
                <a:moveTo>
                  <a:pt x="0" y="0"/>
                </a:moveTo>
                <a:lnTo>
                  <a:pt x="6235288" y="0"/>
                </a:lnTo>
                <a:lnTo>
                  <a:pt x="6235288" y="2960187"/>
                </a:lnTo>
                <a:lnTo>
                  <a:pt x="0" y="2960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11588399" y="5330630"/>
            <a:ext cx="623528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Source : redcanary.com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9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4086" y="0"/>
            <a:ext cx="7163914" cy="10287000"/>
          </a:xfrm>
          <a:custGeom>
            <a:avLst/>
            <a:gdLst/>
            <a:ahLst/>
            <a:cxnLst/>
            <a:rect l="l" t="t" r="r" b="b"/>
            <a:pathLst>
              <a:path w="7163914" h="10287000">
                <a:moveTo>
                  <a:pt x="0" y="0"/>
                </a:moveTo>
                <a:lnTo>
                  <a:pt x="7163914" y="0"/>
                </a:lnTo>
                <a:lnTo>
                  <a:pt x="71639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105" r="-6528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28700" y="2505644"/>
            <a:ext cx="9041653" cy="5275711"/>
          </a:xfrm>
          <a:custGeom>
            <a:avLst/>
            <a:gdLst/>
            <a:ahLst/>
            <a:cxnLst/>
            <a:rect l="l" t="t" r="r" b="b"/>
            <a:pathLst>
              <a:path w="9041653" h="5275711">
                <a:moveTo>
                  <a:pt x="0" y="0"/>
                </a:moveTo>
                <a:lnTo>
                  <a:pt x="9041653" y="0"/>
                </a:lnTo>
                <a:lnTo>
                  <a:pt x="9041653" y="5275712"/>
                </a:lnTo>
                <a:lnTo>
                  <a:pt x="0" y="5275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28700" y="1218184"/>
            <a:ext cx="1142119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</a:pPr>
            <a:r>
              <a:rPr lang="en-US" sz="5000" spc="185">
                <a:solidFill>
                  <a:srgbClr val="FFFFFF"/>
                </a:solidFill>
                <a:latin typeface="Aurora"/>
              </a:rPr>
              <a:t>LE PHISHING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9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4086" y="0"/>
            <a:ext cx="7163914" cy="10287000"/>
          </a:xfrm>
          <a:custGeom>
            <a:avLst/>
            <a:gdLst/>
            <a:ahLst/>
            <a:cxnLst/>
            <a:rect l="l" t="t" r="r" b="b"/>
            <a:pathLst>
              <a:path w="7163914" h="10287000">
                <a:moveTo>
                  <a:pt x="0" y="0"/>
                </a:moveTo>
                <a:lnTo>
                  <a:pt x="7163914" y="0"/>
                </a:lnTo>
                <a:lnTo>
                  <a:pt x="71639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105" r="-6528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9933928" y="0"/>
            <a:ext cx="8354072" cy="4329929"/>
          </a:xfrm>
          <a:custGeom>
            <a:avLst/>
            <a:gdLst/>
            <a:ahLst/>
            <a:cxnLst/>
            <a:rect l="l" t="t" r="r" b="b"/>
            <a:pathLst>
              <a:path w="8354072" h="4329929">
                <a:moveTo>
                  <a:pt x="0" y="0"/>
                </a:moveTo>
                <a:lnTo>
                  <a:pt x="8354072" y="0"/>
                </a:lnTo>
                <a:lnTo>
                  <a:pt x="8354072" y="4329929"/>
                </a:lnTo>
                <a:lnTo>
                  <a:pt x="0" y="4329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28700" y="2456168"/>
            <a:ext cx="8576473" cy="471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Méthode : faire peur en indiquant un problème technique grave.</a:t>
            </a:r>
          </a:p>
          <a:p>
            <a:pPr algn="just">
              <a:lnSpc>
                <a:spcPts val="3710"/>
              </a:lnSpc>
            </a:pPr>
            <a:endParaRPr lang="en-US" sz="3500" spc="129">
              <a:solidFill>
                <a:srgbClr val="FFFFFF"/>
              </a:solidFill>
              <a:latin typeface="Arimo"/>
            </a:endParaRPr>
          </a:p>
          <a:p>
            <a:pPr algn="just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Format : fenêtre sur le navigateur internet.</a:t>
            </a:r>
          </a:p>
          <a:p>
            <a:pPr algn="just">
              <a:lnSpc>
                <a:spcPts val="3710"/>
              </a:lnSpc>
            </a:pPr>
            <a:endParaRPr lang="en-US" sz="3500" spc="129">
              <a:solidFill>
                <a:srgbClr val="FFFFFF"/>
              </a:solidFill>
              <a:latin typeface="Arimo"/>
            </a:endParaRPr>
          </a:p>
          <a:p>
            <a:pPr algn="just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Méthode de compromission : appel, téléchargement d’un fichier de prise en main à distance.</a:t>
            </a:r>
          </a:p>
          <a:p>
            <a:pPr algn="just">
              <a:lnSpc>
                <a:spcPts val="3710"/>
              </a:lnSpc>
              <a:spcBef>
                <a:spcPct val="0"/>
              </a:spcBef>
            </a:pPr>
            <a:endParaRPr lang="en-US" sz="3500" spc="129">
              <a:solidFill>
                <a:srgbClr val="FFFFFF"/>
              </a:solidFill>
              <a:latin typeface="Arim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884809"/>
            <a:ext cx="11421193" cy="147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</a:pPr>
            <a:r>
              <a:rPr lang="en-US" sz="5000" spc="185">
                <a:solidFill>
                  <a:srgbClr val="FFFFFF"/>
                </a:solidFill>
                <a:latin typeface="Aurora"/>
              </a:rPr>
              <a:t>FAUX SUPPORT TECHNIQUE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9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4086" y="0"/>
            <a:ext cx="7163914" cy="10287000"/>
          </a:xfrm>
          <a:custGeom>
            <a:avLst/>
            <a:gdLst/>
            <a:ahLst/>
            <a:cxnLst/>
            <a:rect l="l" t="t" r="r" b="b"/>
            <a:pathLst>
              <a:path w="7163914" h="10287000">
                <a:moveTo>
                  <a:pt x="0" y="0"/>
                </a:moveTo>
                <a:lnTo>
                  <a:pt x="7163914" y="0"/>
                </a:lnTo>
                <a:lnTo>
                  <a:pt x="71639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105" r="-6528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1835507" y="2021459"/>
            <a:ext cx="5741071" cy="5343490"/>
          </a:xfrm>
          <a:custGeom>
            <a:avLst/>
            <a:gdLst/>
            <a:ahLst/>
            <a:cxnLst/>
            <a:rect l="l" t="t" r="r" b="b"/>
            <a:pathLst>
              <a:path w="5741071" h="5343490">
                <a:moveTo>
                  <a:pt x="0" y="0"/>
                </a:moveTo>
                <a:lnTo>
                  <a:pt x="5741071" y="0"/>
                </a:lnTo>
                <a:lnTo>
                  <a:pt x="5741071" y="5343490"/>
                </a:lnTo>
                <a:lnTo>
                  <a:pt x="0" y="5343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28700" y="2456168"/>
            <a:ext cx="8912032" cy="611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Méthode : prise de contrôle d’un compte (messagerie, application, etc.) au détriment de son propriétaire légitime.</a:t>
            </a:r>
          </a:p>
          <a:p>
            <a:pPr algn="just">
              <a:lnSpc>
                <a:spcPts val="3710"/>
              </a:lnSpc>
            </a:pPr>
            <a:endParaRPr lang="en-US" sz="3500" spc="129">
              <a:solidFill>
                <a:srgbClr val="FFFFFF"/>
              </a:solidFill>
              <a:latin typeface="Arimo"/>
            </a:endParaRPr>
          </a:p>
          <a:p>
            <a:pPr algn="just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Format : N/A.</a:t>
            </a:r>
          </a:p>
          <a:p>
            <a:pPr algn="just">
              <a:lnSpc>
                <a:spcPts val="3710"/>
              </a:lnSpc>
            </a:pPr>
            <a:endParaRPr lang="en-US" sz="3500" spc="129">
              <a:solidFill>
                <a:srgbClr val="FFFFFF"/>
              </a:solidFill>
              <a:latin typeface="Arimo"/>
            </a:endParaRPr>
          </a:p>
          <a:p>
            <a:pPr algn="just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Méthode de compromission : réutilisation de mots de passe compromis, phishing, mots de passe faibles.</a:t>
            </a:r>
          </a:p>
          <a:p>
            <a:pPr algn="just">
              <a:lnSpc>
                <a:spcPts val="3710"/>
              </a:lnSpc>
            </a:pPr>
            <a:endParaRPr lang="en-US" sz="3500" spc="129">
              <a:solidFill>
                <a:srgbClr val="FFFFFF"/>
              </a:solidFill>
              <a:latin typeface="Arimo"/>
            </a:endParaRPr>
          </a:p>
          <a:p>
            <a:pPr algn="just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À prendre en compte : vous pouvez devenir vecteur d’attaque sans le savoir.</a:t>
            </a:r>
          </a:p>
          <a:p>
            <a:pPr algn="just">
              <a:lnSpc>
                <a:spcPts val="3710"/>
              </a:lnSpc>
              <a:spcBef>
                <a:spcPct val="0"/>
              </a:spcBef>
            </a:pPr>
            <a:endParaRPr lang="en-US" sz="3500" spc="129">
              <a:solidFill>
                <a:srgbClr val="FFFFFF"/>
              </a:solidFill>
              <a:latin typeface="Arim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218184"/>
            <a:ext cx="1142119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</a:pPr>
            <a:r>
              <a:rPr lang="en-US" sz="5000" spc="185">
                <a:solidFill>
                  <a:srgbClr val="FFFFFF"/>
                </a:solidFill>
                <a:latin typeface="Aurora"/>
              </a:rPr>
              <a:t>PIRATAGE DE COMPTE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88399" y="7298274"/>
            <a:ext cx="623528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Source : proofpoint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9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4086" y="0"/>
            <a:ext cx="7163914" cy="10287000"/>
          </a:xfrm>
          <a:custGeom>
            <a:avLst/>
            <a:gdLst/>
            <a:ahLst/>
            <a:cxnLst/>
            <a:rect l="l" t="t" r="r" b="b"/>
            <a:pathLst>
              <a:path w="7163914" h="10287000">
                <a:moveTo>
                  <a:pt x="0" y="0"/>
                </a:moveTo>
                <a:lnTo>
                  <a:pt x="7163914" y="0"/>
                </a:lnTo>
                <a:lnTo>
                  <a:pt x="71639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105" r="-6528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028700" y="2456168"/>
            <a:ext cx="8912032" cy="751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Méthode : bloquer l’accès aux fichiers/appareils et exiger le paiement d’une rançon pour rétablir le service.</a:t>
            </a:r>
          </a:p>
          <a:p>
            <a:pPr algn="just">
              <a:lnSpc>
                <a:spcPts val="3710"/>
              </a:lnSpc>
            </a:pPr>
            <a:endParaRPr lang="en-US" sz="3500" spc="129">
              <a:solidFill>
                <a:srgbClr val="FFFFFF"/>
              </a:solidFill>
              <a:latin typeface="Arimo"/>
            </a:endParaRPr>
          </a:p>
          <a:p>
            <a:pPr algn="just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Format : N/A.</a:t>
            </a:r>
          </a:p>
          <a:p>
            <a:pPr algn="just">
              <a:lnSpc>
                <a:spcPts val="3710"/>
              </a:lnSpc>
            </a:pPr>
            <a:endParaRPr lang="en-US" sz="3500" spc="129">
              <a:solidFill>
                <a:srgbClr val="FFFFFF"/>
              </a:solidFill>
              <a:latin typeface="Arimo"/>
            </a:endParaRPr>
          </a:p>
          <a:p>
            <a:pPr algn="just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Méthode de compromission : ouverture de pièce jointe, lien malveillant, site compromis, vulnérabilité logicielle exploitée.</a:t>
            </a:r>
          </a:p>
          <a:p>
            <a:pPr algn="just">
              <a:lnSpc>
                <a:spcPts val="3710"/>
              </a:lnSpc>
            </a:pPr>
            <a:endParaRPr lang="en-US" sz="3500" spc="129">
              <a:solidFill>
                <a:srgbClr val="FFFFFF"/>
              </a:solidFill>
              <a:latin typeface="Arimo"/>
            </a:endParaRPr>
          </a:p>
          <a:p>
            <a:pPr algn="just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À prendre en compte : </a:t>
            </a:r>
          </a:p>
          <a:p>
            <a:pPr marL="755651" lvl="1" indent="-377825" algn="just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il existe plusieurs niveaux d’extorsion.</a:t>
            </a:r>
          </a:p>
          <a:p>
            <a:pPr marL="755651" lvl="1" indent="-377825" algn="just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un audit de résilience se fait en une demi-journée.</a:t>
            </a:r>
          </a:p>
          <a:p>
            <a:pPr algn="just">
              <a:lnSpc>
                <a:spcPts val="3710"/>
              </a:lnSpc>
              <a:spcBef>
                <a:spcPct val="0"/>
              </a:spcBef>
            </a:pPr>
            <a:endParaRPr lang="en-US" sz="3500" spc="129">
              <a:solidFill>
                <a:srgbClr val="FFFFFF"/>
              </a:solidFill>
              <a:latin typeface="Arim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218184"/>
            <a:ext cx="1142119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</a:pPr>
            <a:r>
              <a:rPr lang="en-US" sz="5000" spc="185">
                <a:solidFill>
                  <a:srgbClr val="FFFFFF"/>
                </a:solidFill>
                <a:latin typeface="Aurora"/>
              </a:rPr>
              <a:t>RANSOMWARE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9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4086" y="0"/>
            <a:ext cx="7163914" cy="10287000"/>
          </a:xfrm>
          <a:custGeom>
            <a:avLst/>
            <a:gdLst/>
            <a:ahLst/>
            <a:cxnLst/>
            <a:rect l="l" t="t" r="r" b="b"/>
            <a:pathLst>
              <a:path w="7163914" h="10287000">
                <a:moveTo>
                  <a:pt x="0" y="0"/>
                </a:moveTo>
                <a:lnTo>
                  <a:pt x="7163914" y="0"/>
                </a:lnTo>
                <a:lnTo>
                  <a:pt x="71639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105" r="-6528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028700" y="2456168"/>
            <a:ext cx="8912032" cy="191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SEO poisoning (création de site malveillant bien référencé)</a:t>
            </a:r>
          </a:p>
          <a:p>
            <a:pPr marL="755651" lvl="1" indent="-377825" algn="just">
              <a:lnSpc>
                <a:spcPts val="371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Malvertising (fausse pub, lien sponsorisé)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218184"/>
            <a:ext cx="1142119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</a:pPr>
            <a:r>
              <a:rPr lang="en-US" sz="5000" spc="185">
                <a:solidFill>
                  <a:srgbClr val="FFFFFF"/>
                </a:solidFill>
                <a:latin typeface="Aurora"/>
              </a:rPr>
              <a:t>MAIS AUSSI ...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660679"/>
            <a:ext cx="1040418" cy="10404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Open Sans Bold"/>
                </a:rPr>
                <a:t>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000889"/>
            <a:ext cx="1040418" cy="104041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Open Sans Bold"/>
                </a:rPr>
                <a:t>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342620"/>
            <a:ext cx="1040418" cy="10404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Open Sans Bold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7688424"/>
            <a:ext cx="1040418" cy="104041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Open Sans Bold"/>
                </a:rPr>
                <a:t>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18781" y="3660679"/>
            <a:ext cx="1040418" cy="104041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Open Sans Bold"/>
                </a:rPr>
                <a:t>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18781" y="5000889"/>
            <a:ext cx="1040418" cy="104041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Open Sans Bold"/>
                </a:rPr>
                <a:t>6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318781" y="6326010"/>
            <a:ext cx="1040418" cy="104041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Open Sans Bold"/>
                </a:rPr>
                <a:t>7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962025"/>
            <a:ext cx="11053446" cy="158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99"/>
              </a:lnSpc>
            </a:pPr>
            <a:r>
              <a:rPr lang="en-US" sz="9999" spc="369">
                <a:solidFill>
                  <a:srgbClr val="FFFFFF"/>
                </a:solidFill>
                <a:latin typeface="Aurora"/>
              </a:rPr>
              <a:t>SOMMAIRE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63911" y="3688879"/>
            <a:ext cx="6780089" cy="805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7"/>
              </a:lnSpc>
            </a:pPr>
            <a:r>
              <a:rPr lang="en-US" sz="4284">
                <a:solidFill>
                  <a:srgbClr val="FFFFFF"/>
                </a:solidFill>
                <a:latin typeface="Aurora"/>
              </a:rPr>
              <a:t>MYTHES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63911" y="5098260"/>
            <a:ext cx="6780089" cy="798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7"/>
              </a:lnSpc>
            </a:pPr>
            <a:r>
              <a:rPr lang="en-US" sz="4184">
                <a:solidFill>
                  <a:srgbClr val="FFFFFF"/>
                </a:solidFill>
                <a:latin typeface="Aurora"/>
              </a:rPr>
              <a:t>PANORAMA 2023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63911" y="6422925"/>
            <a:ext cx="6780089" cy="1541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7"/>
              </a:lnSpc>
            </a:pPr>
            <a:r>
              <a:rPr lang="en-US" sz="4184">
                <a:solidFill>
                  <a:srgbClr val="FFFFFF"/>
                </a:solidFill>
                <a:latin typeface="Aurora"/>
              </a:rPr>
              <a:t>TOP 4 DES MENACES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63911" y="7768847"/>
            <a:ext cx="6659595" cy="1541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7"/>
              </a:lnSpc>
            </a:pPr>
            <a:r>
              <a:rPr lang="en-US" sz="4184">
                <a:solidFill>
                  <a:srgbClr val="FFFFFF"/>
                </a:solidFill>
                <a:latin typeface="Aurora"/>
              </a:rPr>
              <a:t>LA GESTION DE CYBER-CRISE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654475" y="3688879"/>
            <a:ext cx="4957612" cy="798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7"/>
              </a:lnSpc>
            </a:pPr>
            <a:r>
              <a:rPr lang="en-US" sz="4184">
                <a:solidFill>
                  <a:srgbClr val="FFFFFF"/>
                </a:solidFill>
                <a:latin typeface="Aurora"/>
              </a:rPr>
              <a:t>LES OUTILS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54475" y="5098260"/>
            <a:ext cx="7904969" cy="798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7"/>
              </a:lnSpc>
            </a:pPr>
            <a:r>
              <a:rPr lang="en-US" sz="4184">
                <a:solidFill>
                  <a:srgbClr val="FFFFFF"/>
                </a:solidFill>
                <a:latin typeface="Aurora"/>
              </a:rPr>
              <a:t>QUESTIONS ?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54475" y="6413400"/>
            <a:ext cx="5334873" cy="83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37"/>
              </a:lnSpc>
            </a:pPr>
            <a:r>
              <a:rPr lang="en-US" sz="4384">
                <a:solidFill>
                  <a:srgbClr val="FFFFFF"/>
                </a:solidFill>
                <a:latin typeface="Aurora"/>
              </a:rPr>
              <a:t>MERCI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985622" y="3644900"/>
            <a:ext cx="16316757" cy="293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99"/>
              </a:lnSpc>
            </a:pPr>
            <a:r>
              <a:rPr lang="en-US" sz="9999" spc="369">
                <a:solidFill>
                  <a:srgbClr val="FFFFFF"/>
                </a:solidFill>
                <a:latin typeface="Aurora"/>
              </a:rPr>
              <a:t>LA GESTION DE CYBER-CRISE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9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4086" y="0"/>
            <a:ext cx="7163914" cy="10287000"/>
          </a:xfrm>
          <a:custGeom>
            <a:avLst/>
            <a:gdLst/>
            <a:ahLst/>
            <a:cxnLst/>
            <a:rect l="l" t="t" r="r" b="b"/>
            <a:pathLst>
              <a:path w="7163914" h="10287000">
                <a:moveTo>
                  <a:pt x="0" y="0"/>
                </a:moveTo>
                <a:lnTo>
                  <a:pt x="7163914" y="0"/>
                </a:lnTo>
                <a:lnTo>
                  <a:pt x="71639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105" r="-6528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028700" y="2456168"/>
            <a:ext cx="891203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Pas de définition “type”</a:t>
            </a:r>
          </a:p>
          <a:p>
            <a:pPr marL="755651" lvl="1" indent="-377825" algn="just">
              <a:lnSpc>
                <a:spcPts val="371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Impact potentiel sur tous les services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84809"/>
            <a:ext cx="11421193" cy="147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</a:pPr>
            <a:r>
              <a:rPr lang="en-US" sz="5000" spc="185">
                <a:solidFill>
                  <a:srgbClr val="FFFFFF"/>
                </a:solidFill>
                <a:latin typeface="Aurora"/>
              </a:rPr>
              <a:t>A PRENDRE EN COMPTE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9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4086" y="0"/>
            <a:ext cx="7163914" cy="10287000"/>
          </a:xfrm>
          <a:custGeom>
            <a:avLst/>
            <a:gdLst/>
            <a:ahLst/>
            <a:cxnLst/>
            <a:rect l="l" t="t" r="r" b="b"/>
            <a:pathLst>
              <a:path w="7163914" h="10287000">
                <a:moveTo>
                  <a:pt x="0" y="0"/>
                </a:moveTo>
                <a:lnTo>
                  <a:pt x="7163914" y="0"/>
                </a:lnTo>
                <a:lnTo>
                  <a:pt x="71639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105" r="-6528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28700" y="2681375"/>
            <a:ext cx="11941084" cy="6576925"/>
          </a:xfrm>
          <a:custGeom>
            <a:avLst/>
            <a:gdLst/>
            <a:ahLst/>
            <a:cxnLst/>
            <a:rect l="l" t="t" r="r" b="b"/>
            <a:pathLst>
              <a:path w="11941084" h="6576925">
                <a:moveTo>
                  <a:pt x="0" y="0"/>
                </a:moveTo>
                <a:lnTo>
                  <a:pt x="11941084" y="0"/>
                </a:lnTo>
                <a:lnTo>
                  <a:pt x="11941084" y="6576925"/>
                </a:lnTo>
                <a:lnTo>
                  <a:pt x="0" y="6576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290856" y="9277350"/>
            <a:ext cx="8912032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0"/>
              </a:lnSpc>
              <a:spcBef>
                <a:spcPct val="0"/>
              </a:spcBef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source : countact.fr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84809"/>
            <a:ext cx="11421193" cy="147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</a:pPr>
            <a:r>
              <a:rPr lang="en-US" sz="5000" spc="185">
                <a:solidFill>
                  <a:srgbClr val="FFFFFF"/>
                </a:solidFill>
                <a:latin typeface="Aurora"/>
              </a:rPr>
              <a:t>LES ACTEURS D’UNE CRISE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9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4086" y="0"/>
            <a:ext cx="7163914" cy="10287000"/>
          </a:xfrm>
          <a:custGeom>
            <a:avLst/>
            <a:gdLst/>
            <a:ahLst/>
            <a:cxnLst/>
            <a:rect l="l" t="t" r="r" b="b"/>
            <a:pathLst>
              <a:path w="7163914" h="10287000">
                <a:moveTo>
                  <a:pt x="0" y="0"/>
                </a:moveTo>
                <a:lnTo>
                  <a:pt x="7163914" y="0"/>
                </a:lnTo>
                <a:lnTo>
                  <a:pt x="71639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105" r="-6528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028700" y="2833673"/>
            <a:ext cx="8912032" cy="1443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En réalité deux cellules</a:t>
            </a:r>
          </a:p>
          <a:p>
            <a:pPr marL="1511301" lvl="2" indent="-503767" algn="just">
              <a:lnSpc>
                <a:spcPts val="3710"/>
              </a:lnSpc>
              <a:buFont typeface="Arial"/>
              <a:buChar char="⚬"/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Une cellule “Direction”</a:t>
            </a:r>
          </a:p>
          <a:p>
            <a:pPr marL="1511301" lvl="2" indent="-503767" algn="just">
              <a:lnSpc>
                <a:spcPts val="371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Une cellule “Opérationnelle”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84809"/>
            <a:ext cx="9271514" cy="147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</a:pPr>
            <a:r>
              <a:rPr lang="en-US" sz="5000" spc="185">
                <a:solidFill>
                  <a:srgbClr val="FFFFFF"/>
                </a:solidFill>
                <a:latin typeface="Aurora"/>
              </a:rPr>
              <a:t>LA CELLULE DE CRISE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985622" y="4316413"/>
            <a:ext cx="16316757" cy="158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99"/>
              </a:lnSpc>
            </a:pPr>
            <a:r>
              <a:rPr lang="en-US" sz="9999" spc="369">
                <a:solidFill>
                  <a:srgbClr val="FFFFFF"/>
                </a:solidFill>
                <a:latin typeface="Aurora"/>
              </a:rPr>
              <a:t>LES OUTILS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9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4086" y="0"/>
            <a:ext cx="7163914" cy="10287000"/>
          </a:xfrm>
          <a:custGeom>
            <a:avLst/>
            <a:gdLst/>
            <a:ahLst/>
            <a:cxnLst/>
            <a:rect l="l" t="t" r="r" b="b"/>
            <a:pathLst>
              <a:path w="7163914" h="10287000">
                <a:moveTo>
                  <a:pt x="0" y="0"/>
                </a:moveTo>
                <a:lnTo>
                  <a:pt x="7163914" y="0"/>
                </a:lnTo>
                <a:lnTo>
                  <a:pt x="71639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105" r="-6528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4521947" y="4572000"/>
            <a:ext cx="3943336" cy="3943336"/>
          </a:xfrm>
          <a:custGeom>
            <a:avLst/>
            <a:gdLst/>
            <a:ahLst/>
            <a:cxnLst/>
            <a:rect l="l" t="t" r="r" b="b"/>
            <a:pathLst>
              <a:path w="3943336" h="3943336">
                <a:moveTo>
                  <a:pt x="0" y="0"/>
                </a:moveTo>
                <a:lnTo>
                  <a:pt x="3943335" y="0"/>
                </a:lnTo>
                <a:lnTo>
                  <a:pt x="3943335" y="3943336"/>
                </a:lnTo>
                <a:lnTo>
                  <a:pt x="0" y="3943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9144000" y="2021459"/>
            <a:ext cx="6757865" cy="4262825"/>
          </a:xfrm>
          <a:custGeom>
            <a:avLst/>
            <a:gdLst/>
            <a:ahLst/>
            <a:cxnLst/>
            <a:rect l="l" t="t" r="r" b="b"/>
            <a:pathLst>
              <a:path w="6757865" h="4262825">
                <a:moveTo>
                  <a:pt x="0" y="0"/>
                </a:moveTo>
                <a:lnTo>
                  <a:pt x="6757865" y="0"/>
                </a:lnTo>
                <a:lnTo>
                  <a:pt x="6757865" y="4262825"/>
                </a:lnTo>
                <a:lnTo>
                  <a:pt x="0" y="4262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1028700" y="2195195"/>
            <a:ext cx="14873165" cy="237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3710"/>
              </a:lnSpc>
              <a:buFont typeface="Arial"/>
              <a:buChar char="•"/>
            </a:pPr>
            <a:r>
              <a:rPr lang="en-US" sz="3500" spc="129" dirty="0">
                <a:solidFill>
                  <a:srgbClr val="FFFFFF"/>
                </a:solidFill>
                <a:latin typeface="Arimo"/>
              </a:rPr>
              <a:t>Analyses de </a:t>
            </a:r>
            <a:r>
              <a:rPr lang="en-US" sz="3500" spc="129" dirty="0" err="1">
                <a:solidFill>
                  <a:srgbClr val="FFFFFF"/>
                </a:solidFill>
                <a:latin typeface="Arimo"/>
              </a:rPr>
              <a:t>risques</a:t>
            </a:r>
            <a:endParaRPr lang="en-US" sz="3500" spc="129" dirty="0">
              <a:solidFill>
                <a:srgbClr val="FFFFFF"/>
              </a:solidFill>
              <a:latin typeface="Arimo"/>
            </a:endParaRPr>
          </a:p>
          <a:p>
            <a:pPr marL="755651" lvl="1" indent="-377825" algn="just">
              <a:lnSpc>
                <a:spcPts val="3710"/>
              </a:lnSpc>
              <a:buFont typeface="Arial"/>
              <a:buChar char="•"/>
            </a:pPr>
            <a:r>
              <a:rPr lang="en-US" sz="3500" spc="129" dirty="0">
                <a:solidFill>
                  <a:srgbClr val="FFFFFF"/>
                </a:solidFill>
                <a:latin typeface="Arimo"/>
              </a:rPr>
              <a:t>Audit</a:t>
            </a:r>
          </a:p>
          <a:p>
            <a:pPr marL="755651" lvl="1" indent="-377825" algn="just">
              <a:lnSpc>
                <a:spcPts val="3710"/>
              </a:lnSpc>
              <a:buFont typeface="Arial"/>
              <a:buChar char="•"/>
            </a:pPr>
            <a:r>
              <a:rPr lang="en-US" sz="3500" spc="129" dirty="0">
                <a:solidFill>
                  <a:srgbClr val="FFFFFF"/>
                </a:solidFill>
                <a:latin typeface="Arimo"/>
              </a:rPr>
              <a:t>Processus / Documentation</a:t>
            </a:r>
          </a:p>
          <a:p>
            <a:pPr marL="755651" lvl="1" indent="-377825" algn="just">
              <a:lnSpc>
                <a:spcPts val="3710"/>
              </a:lnSpc>
              <a:buFont typeface="Arial"/>
              <a:buChar char="•"/>
            </a:pPr>
            <a:r>
              <a:rPr lang="en-US" sz="3500" spc="129" dirty="0" err="1">
                <a:solidFill>
                  <a:srgbClr val="FFFFFF"/>
                </a:solidFill>
                <a:latin typeface="Arimo"/>
              </a:rPr>
              <a:t>Exercice</a:t>
            </a:r>
            <a:r>
              <a:rPr lang="en-US" sz="3500" spc="129" dirty="0">
                <a:solidFill>
                  <a:srgbClr val="FFFFFF"/>
                </a:solidFill>
                <a:latin typeface="Arimo"/>
              </a:rPr>
              <a:t> sur table</a:t>
            </a:r>
          </a:p>
          <a:p>
            <a:pPr marL="755651" lvl="1" indent="-377825" algn="just">
              <a:lnSpc>
                <a:spcPts val="371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spc="129" dirty="0">
                <a:solidFill>
                  <a:srgbClr val="FFFFFF"/>
                </a:solidFill>
                <a:latin typeface="Arimo"/>
              </a:rPr>
              <a:t>Formation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218184"/>
            <a:ext cx="14402245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</a:pPr>
            <a:r>
              <a:rPr lang="en-US" sz="5000" spc="185">
                <a:solidFill>
                  <a:srgbClr val="FFFFFF"/>
                </a:solidFill>
                <a:latin typeface="Aurora"/>
              </a:rPr>
              <a:t>LES OUTILS MANAGÉRIAUX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9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4086" y="0"/>
            <a:ext cx="7163914" cy="10287000"/>
          </a:xfrm>
          <a:custGeom>
            <a:avLst/>
            <a:gdLst/>
            <a:ahLst/>
            <a:cxnLst/>
            <a:rect l="l" t="t" r="r" b="b"/>
            <a:pathLst>
              <a:path w="7163914" h="10287000">
                <a:moveTo>
                  <a:pt x="0" y="0"/>
                </a:moveTo>
                <a:lnTo>
                  <a:pt x="7163914" y="0"/>
                </a:lnTo>
                <a:lnTo>
                  <a:pt x="71639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105" r="-6528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3112825" y="5038725"/>
            <a:ext cx="12062350" cy="5105337"/>
          </a:xfrm>
          <a:custGeom>
            <a:avLst/>
            <a:gdLst/>
            <a:ahLst/>
            <a:cxnLst/>
            <a:rect l="l" t="t" r="r" b="b"/>
            <a:pathLst>
              <a:path w="12062350" h="5105337">
                <a:moveTo>
                  <a:pt x="0" y="0"/>
                </a:moveTo>
                <a:lnTo>
                  <a:pt x="12062350" y="0"/>
                </a:lnTo>
                <a:lnTo>
                  <a:pt x="12062350" y="5105337"/>
                </a:lnTo>
                <a:lnTo>
                  <a:pt x="0" y="510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28700" y="2195195"/>
            <a:ext cx="14873165" cy="284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Antivirus (obsolète)</a:t>
            </a:r>
          </a:p>
          <a:p>
            <a:pPr marL="755651" lvl="1" indent="-377825" algn="just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Intrusion Détection/Prevention System</a:t>
            </a:r>
          </a:p>
          <a:p>
            <a:pPr marL="755651" lvl="1" indent="-377825" algn="just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Endpoint Detection and Response  // </a:t>
            </a:r>
            <a:r>
              <a:rPr lang="en-US" sz="3500" spc="129">
                <a:solidFill>
                  <a:srgbClr val="FFFFFF"/>
                </a:solidFill>
                <a:latin typeface="Arimo Medium"/>
              </a:rPr>
              <a:t>Extended Detection and Response</a:t>
            </a:r>
          </a:p>
          <a:p>
            <a:pPr marL="755651" lvl="1" indent="-377825" algn="just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 Medium"/>
              </a:rPr>
              <a:t>Data Loss Prevention</a:t>
            </a:r>
          </a:p>
          <a:p>
            <a:pPr marL="755651" lvl="1" indent="-377825" algn="just">
              <a:lnSpc>
                <a:spcPts val="371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 Medium"/>
              </a:rPr>
              <a:t>Gestionnaire de configuration / mises à jour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218184"/>
            <a:ext cx="12618442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</a:pPr>
            <a:r>
              <a:rPr lang="en-US" sz="5000" spc="185">
                <a:solidFill>
                  <a:srgbClr val="FFFFFF"/>
                </a:solidFill>
                <a:latin typeface="Aurora"/>
              </a:rPr>
              <a:t>LES OUTILS LOGICIELS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60468" y="9634156"/>
            <a:ext cx="1487316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0"/>
              </a:lnSpc>
              <a:spcBef>
                <a:spcPct val="0"/>
              </a:spcBef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source : lenet.com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985622" y="4316413"/>
            <a:ext cx="16316757" cy="158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99"/>
              </a:lnSpc>
            </a:pPr>
            <a:r>
              <a:rPr lang="en-US" sz="9999" spc="369">
                <a:solidFill>
                  <a:srgbClr val="FFFFFF"/>
                </a:solidFill>
                <a:latin typeface="Aurora"/>
              </a:rPr>
              <a:t>QUESTIONS 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985622" y="4316413"/>
            <a:ext cx="16316757" cy="158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99"/>
              </a:lnSpc>
            </a:pPr>
            <a:r>
              <a:rPr lang="en-US" sz="9999" spc="369">
                <a:solidFill>
                  <a:srgbClr val="FFFFFF"/>
                </a:solidFill>
                <a:latin typeface="Aurora"/>
              </a:rPr>
              <a:t>MERCI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985622" y="4316413"/>
            <a:ext cx="16316757" cy="158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99"/>
              </a:lnSpc>
            </a:pPr>
            <a:r>
              <a:rPr lang="en-US" sz="9999" spc="369">
                <a:solidFill>
                  <a:srgbClr val="FFFFFF"/>
                </a:solidFill>
                <a:latin typeface="Aurora"/>
              </a:rPr>
              <a:t>MYTHES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9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4086" y="0"/>
            <a:ext cx="7163914" cy="10287000"/>
          </a:xfrm>
          <a:custGeom>
            <a:avLst/>
            <a:gdLst/>
            <a:ahLst/>
            <a:cxnLst/>
            <a:rect l="l" t="t" r="r" b="b"/>
            <a:pathLst>
              <a:path w="7163914" h="10287000">
                <a:moveTo>
                  <a:pt x="0" y="0"/>
                </a:moveTo>
                <a:lnTo>
                  <a:pt x="7163914" y="0"/>
                </a:lnTo>
                <a:lnTo>
                  <a:pt x="71639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105" r="-6528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028700" y="2456168"/>
            <a:ext cx="8912032" cy="564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Ce que l'on entend :</a:t>
            </a:r>
          </a:p>
          <a:p>
            <a:pPr algn="just">
              <a:lnSpc>
                <a:spcPts val="3710"/>
              </a:lnSpc>
            </a:pPr>
            <a:endParaRPr lang="en-US" sz="3500" spc="129">
              <a:solidFill>
                <a:srgbClr val="FFFFFF"/>
              </a:solidFill>
              <a:latin typeface="Arimo"/>
            </a:endParaRPr>
          </a:p>
          <a:p>
            <a:pPr algn="just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"La sécurité a pour but de nous empêcher de travailler !"</a:t>
            </a:r>
          </a:p>
          <a:p>
            <a:pPr algn="just">
              <a:lnSpc>
                <a:spcPts val="3710"/>
              </a:lnSpc>
            </a:pPr>
            <a:endParaRPr lang="en-US" sz="3500" spc="129">
              <a:solidFill>
                <a:srgbClr val="FFFFFF"/>
              </a:solidFill>
              <a:latin typeface="Arimo"/>
            </a:endParaRPr>
          </a:p>
          <a:p>
            <a:pPr algn="just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Alors que :</a:t>
            </a:r>
          </a:p>
          <a:p>
            <a:pPr algn="just">
              <a:lnSpc>
                <a:spcPts val="3710"/>
              </a:lnSpc>
            </a:pPr>
            <a:endParaRPr lang="en-US" sz="3500" spc="129">
              <a:solidFill>
                <a:srgbClr val="FFFFFF"/>
              </a:solidFill>
              <a:latin typeface="Arimo"/>
            </a:endParaRPr>
          </a:p>
          <a:p>
            <a:pPr algn="just">
              <a:lnSpc>
                <a:spcPts val="3710"/>
              </a:lnSpc>
              <a:spcBef>
                <a:spcPct val="0"/>
              </a:spcBef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La sécurité informatique a pour but d'aider l'entreprise à créer une valeur commerciale protégée, en augmentant la résilience et en réduisant l'impact des incidents de sécurité.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218184"/>
            <a:ext cx="1142119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</a:pPr>
            <a:r>
              <a:rPr lang="en-US" sz="5000" spc="185">
                <a:solidFill>
                  <a:srgbClr val="FFFFFF"/>
                </a:solidFill>
                <a:latin typeface="Aurora"/>
              </a:rPr>
              <a:t>MYTHES NUMERO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9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4086" y="0"/>
            <a:ext cx="7163914" cy="10287000"/>
          </a:xfrm>
          <a:custGeom>
            <a:avLst/>
            <a:gdLst/>
            <a:ahLst/>
            <a:cxnLst/>
            <a:rect l="l" t="t" r="r" b="b"/>
            <a:pathLst>
              <a:path w="7163914" h="10287000">
                <a:moveTo>
                  <a:pt x="0" y="0"/>
                </a:moveTo>
                <a:lnTo>
                  <a:pt x="7163914" y="0"/>
                </a:lnTo>
                <a:lnTo>
                  <a:pt x="71639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105" r="-6528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592994" y="155405"/>
            <a:ext cx="7428550" cy="3983425"/>
          </a:xfrm>
          <a:custGeom>
            <a:avLst/>
            <a:gdLst/>
            <a:ahLst/>
            <a:cxnLst/>
            <a:rect l="l" t="t" r="r" b="b"/>
            <a:pathLst>
              <a:path w="7428550" h="3983425">
                <a:moveTo>
                  <a:pt x="0" y="0"/>
                </a:moveTo>
                <a:lnTo>
                  <a:pt x="7428550" y="0"/>
                </a:lnTo>
                <a:lnTo>
                  <a:pt x="7428550" y="3983425"/>
                </a:lnTo>
                <a:lnTo>
                  <a:pt x="0" y="398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28700" y="2456168"/>
            <a:ext cx="8912032" cy="751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Ce que l'on entend :</a:t>
            </a:r>
          </a:p>
          <a:p>
            <a:pPr algn="just">
              <a:lnSpc>
                <a:spcPts val="3710"/>
              </a:lnSpc>
            </a:pPr>
            <a:endParaRPr lang="en-US" sz="3500" spc="129">
              <a:solidFill>
                <a:srgbClr val="FFFFFF"/>
              </a:solidFill>
              <a:latin typeface="Arimo"/>
            </a:endParaRPr>
          </a:p>
          <a:p>
            <a:pPr algn="just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"Entre 50% et 60% des PME ayant été victimes de cyberattaques mettent la clé sous la porte dans les 18 mois qui suivent."</a:t>
            </a:r>
          </a:p>
          <a:p>
            <a:pPr algn="just">
              <a:lnSpc>
                <a:spcPts val="3710"/>
              </a:lnSpc>
            </a:pPr>
            <a:endParaRPr lang="en-US" sz="3500" spc="129">
              <a:solidFill>
                <a:srgbClr val="FFFFFF"/>
              </a:solidFill>
              <a:latin typeface="Arimo"/>
            </a:endParaRPr>
          </a:p>
          <a:p>
            <a:pPr algn="just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Alors que :</a:t>
            </a:r>
          </a:p>
          <a:p>
            <a:pPr algn="just">
              <a:lnSpc>
                <a:spcPts val="3710"/>
              </a:lnSpc>
            </a:pPr>
            <a:endParaRPr lang="en-US" sz="3500" spc="129">
              <a:solidFill>
                <a:srgbClr val="FFFFFF"/>
              </a:solidFill>
              <a:latin typeface="Arimo"/>
            </a:endParaRPr>
          </a:p>
          <a:p>
            <a:pPr algn="just">
              <a:lnSpc>
                <a:spcPts val="3710"/>
              </a:lnSpc>
              <a:spcBef>
                <a:spcPct val="0"/>
              </a:spcBef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Une étude (FranceNum) menée "sur 48 incidents cyber ciblant des entreprises françaises non cotées entre 2017 et 2022, le risque de défaillance de l’entreprise augmente d'environ 50% dans les 6 mois qui suivent l’annonce de l’incident".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218184"/>
            <a:ext cx="1142119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</a:pPr>
            <a:r>
              <a:rPr lang="en-US" sz="5000" spc="185">
                <a:solidFill>
                  <a:srgbClr val="FFFFFF"/>
                </a:solidFill>
                <a:latin typeface="Aurora"/>
              </a:rPr>
              <a:t>MYTHES NUMERO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40155" y="4091205"/>
            <a:ext cx="4534228" cy="46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1"/>
              </a:lnSpc>
            </a:pPr>
            <a:r>
              <a:rPr lang="en-US" sz="2765">
                <a:solidFill>
                  <a:srgbClr val="FFFFFF"/>
                </a:solidFill>
                <a:latin typeface="Open Sans"/>
              </a:rPr>
              <a:t>Source : staysafeonline.org/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985622" y="3644900"/>
            <a:ext cx="16316757" cy="293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99"/>
              </a:lnSpc>
            </a:pPr>
            <a:r>
              <a:rPr lang="en-US" sz="9999" spc="369">
                <a:solidFill>
                  <a:srgbClr val="FFFFFF"/>
                </a:solidFill>
                <a:latin typeface="Aurora"/>
              </a:rPr>
              <a:t>PANORAMA 2023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9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4086" y="0"/>
            <a:ext cx="7163914" cy="10287000"/>
          </a:xfrm>
          <a:custGeom>
            <a:avLst/>
            <a:gdLst/>
            <a:ahLst/>
            <a:cxnLst/>
            <a:rect l="l" t="t" r="r" b="b"/>
            <a:pathLst>
              <a:path w="7163914" h="10287000">
                <a:moveTo>
                  <a:pt x="0" y="0"/>
                </a:moveTo>
                <a:lnTo>
                  <a:pt x="7163914" y="0"/>
                </a:lnTo>
                <a:lnTo>
                  <a:pt x="71639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105" r="-6528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28700" y="3083012"/>
            <a:ext cx="11653916" cy="5953907"/>
          </a:xfrm>
          <a:custGeom>
            <a:avLst/>
            <a:gdLst/>
            <a:ahLst/>
            <a:cxnLst/>
            <a:rect l="l" t="t" r="r" b="b"/>
            <a:pathLst>
              <a:path w="11653916" h="5953907">
                <a:moveTo>
                  <a:pt x="0" y="0"/>
                </a:moveTo>
                <a:lnTo>
                  <a:pt x="11653916" y="0"/>
                </a:lnTo>
                <a:lnTo>
                  <a:pt x="11653916" y="5953907"/>
                </a:lnTo>
                <a:lnTo>
                  <a:pt x="0" y="5953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28700" y="2040509"/>
            <a:ext cx="8912032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0"/>
              </a:lnSpc>
              <a:spcBef>
                <a:spcPct val="0"/>
              </a:spcBef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Source : Qualys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218184"/>
            <a:ext cx="1142119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</a:pPr>
            <a:r>
              <a:rPr lang="en-US" sz="5000" spc="185">
                <a:solidFill>
                  <a:srgbClr val="FFFFFF"/>
                </a:solidFill>
                <a:latin typeface="Aurora"/>
              </a:rPr>
              <a:t>PANORAMA 2023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9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4086" y="0"/>
            <a:ext cx="7163914" cy="10287000"/>
          </a:xfrm>
          <a:custGeom>
            <a:avLst/>
            <a:gdLst/>
            <a:ahLst/>
            <a:cxnLst/>
            <a:rect l="l" t="t" r="r" b="b"/>
            <a:pathLst>
              <a:path w="7163914" h="10287000">
                <a:moveTo>
                  <a:pt x="0" y="0"/>
                </a:moveTo>
                <a:lnTo>
                  <a:pt x="7163914" y="0"/>
                </a:lnTo>
                <a:lnTo>
                  <a:pt x="71639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105" r="-6528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798622" y="3851898"/>
            <a:ext cx="9845742" cy="5683020"/>
          </a:xfrm>
          <a:custGeom>
            <a:avLst/>
            <a:gdLst/>
            <a:ahLst/>
            <a:cxnLst/>
            <a:rect l="l" t="t" r="r" b="b"/>
            <a:pathLst>
              <a:path w="9845742" h="5683020">
                <a:moveTo>
                  <a:pt x="0" y="0"/>
                </a:moveTo>
                <a:lnTo>
                  <a:pt x="9845741" y="0"/>
                </a:lnTo>
                <a:lnTo>
                  <a:pt x="9845741" y="5683020"/>
                </a:lnTo>
                <a:lnTo>
                  <a:pt x="0" y="5683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28700" y="2456168"/>
            <a:ext cx="891203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0"/>
              </a:lnSpc>
              <a:spcBef>
                <a:spcPct val="0"/>
              </a:spcBef>
            </a:pPr>
            <a:r>
              <a:rPr lang="en-US" sz="3500" spc="129">
                <a:solidFill>
                  <a:srgbClr val="FFFFFF"/>
                </a:solidFill>
                <a:latin typeface="Arimo"/>
              </a:rPr>
              <a:t>Source : panaroma de la cybermenace 2023 - ANSSI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218184"/>
            <a:ext cx="1142119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</a:pPr>
            <a:r>
              <a:rPr lang="en-US" sz="5000" spc="185">
                <a:solidFill>
                  <a:srgbClr val="FFFFFF"/>
                </a:solidFill>
                <a:latin typeface="Aurora"/>
              </a:rPr>
              <a:t>SIGNALEMENTS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9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4086" y="0"/>
            <a:ext cx="7163914" cy="10287000"/>
          </a:xfrm>
          <a:custGeom>
            <a:avLst/>
            <a:gdLst/>
            <a:ahLst/>
            <a:cxnLst/>
            <a:rect l="l" t="t" r="r" b="b"/>
            <a:pathLst>
              <a:path w="7163914" h="10287000">
                <a:moveTo>
                  <a:pt x="0" y="0"/>
                </a:moveTo>
                <a:lnTo>
                  <a:pt x="7163914" y="0"/>
                </a:lnTo>
                <a:lnTo>
                  <a:pt x="71639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105" r="-6528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28700" y="2021459"/>
            <a:ext cx="6933441" cy="7710963"/>
          </a:xfrm>
          <a:custGeom>
            <a:avLst/>
            <a:gdLst/>
            <a:ahLst/>
            <a:cxnLst/>
            <a:rect l="l" t="t" r="r" b="b"/>
            <a:pathLst>
              <a:path w="6933441" h="7710963">
                <a:moveTo>
                  <a:pt x="0" y="0"/>
                </a:moveTo>
                <a:lnTo>
                  <a:pt x="6933441" y="0"/>
                </a:lnTo>
                <a:lnTo>
                  <a:pt x="6933441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28700" y="1218184"/>
            <a:ext cx="1142119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</a:pPr>
            <a:r>
              <a:rPr lang="en-US" sz="5000" spc="185">
                <a:solidFill>
                  <a:srgbClr val="FFFFFF"/>
                </a:solidFill>
                <a:latin typeface="Aurora"/>
              </a:rPr>
              <a:t>DÉLAIS DE DÉTECTION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1590</Words>
  <Application>Microsoft Office PowerPoint</Application>
  <PresentationFormat>Personnalisé</PresentationFormat>
  <Paragraphs>238</Paragraphs>
  <Slides>28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7" baseType="lpstr">
      <vt:lpstr>Roboto</vt:lpstr>
      <vt:lpstr>Calibri</vt:lpstr>
      <vt:lpstr>Arial</vt:lpstr>
      <vt:lpstr>Arimo</vt:lpstr>
      <vt:lpstr>Open Sans</vt:lpstr>
      <vt:lpstr>Aurora</vt:lpstr>
      <vt:lpstr>Arimo Medium</vt:lpstr>
      <vt:lpstr>Open Sans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</dc:title>
  <cp:lastModifiedBy>Julien Garcia</cp:lastModifiedBy>
  <cp:revision>3</cp:revision>
  <dcterms:created xsi:type="dcterms:W3CDTF">2006-08-16T00:00:00Z</dcterms:created>
  <dcterms:modified xsi:type="dcterms:W3CDTF">2024-06-03T14:41:49Z</dcterms:modified>
  <dc:identifier>DAGEieWatJM</dc:identifier>
</cp:coreProperties>
</file>